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274" r:id="rId5"/>
    <p:sldId id="419" r:id="rId7"/>
    <p:sldId id="420" r:id="rId8"/>
    <p:sldId id="421" r:id="rId9"/>
    <p:sldId id="422" r:id="rId10"/>
    <p:sldId id="273" r:id="rId11"/>
  </p:sldIdLst>
  <p:sldSz cx="12192000" cy="6858000"/>
  <p:notesSz cx="6858000" cy="9144000"/>
  <p:embeddedFontLst>
    <p:embeddedFont>
      <p:font typeface="微软雅黑" panose="020B0503020204020204" pitchFamily="34" charset="-122"/>
      <p:regular r:id="rId15"/>
    </p:embeddedFont>
    <p:embeddedFont>
      <p:font typeface="方正大黑体_GBK" panose="02010600010101010101" charset="-122"/>
      <p:regular r:id="rId16"/>
    </p:embeddedFont>
    <p:embeddedFont>
      <p:font typeface="等线" panose="02010600030101010101" charset="-122"/>
      <p:regular r:id="rId17"/>
    </p:embeddedFont>
    <p:embeddedFont>
      <p:font typeface="等线 Light" panose="02010600030101010101" charset="-122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集群是物理形态</a:t>
            </a:r>
            <a:endParaRPr lang="zh-CN" altLang="en-US"/>
          </a:p>
          <a:p>
            <a:r>
              <a:rPr lang="zh-CN" altLang="en-US"/>
              <a:t>分布式是工作机制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分布式一定是集群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2061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swarm</a:t>
            </a:r>
            <a:r>
              <a:rPr lang="zh-CN" altLang="en-US" sz="3200" dirty="0">
                <a:solidFill>
                  <a:schemeClr val="bg1"/>
                </a:solidFill>
              </a:rPr>
              <a:t>，</a:t>
            </a:r>
            <a:r>
              <a:rPr lang="en-US" altLang="zh-CN" sz="3200" dirty="0">
                <a:solidFill>
                  <a:schemeClr val="bg1"/>
                </a:solidFill>
              </a:rPr>
              <a:t>service</a:t>
            </a:r>
            <a:r>
              <a:rPr lang="zh-CN" altLang="en-US" sz="3200" dirty="0">
                <a:solidFill>
                  <a:schemeClr val="bg1"/>
                </a:solidFill>
              </a:rPr>
              <a:t>，</a:t>
            </a:r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r>
              <a:rPr lang="zh-CN" altLang="en-US" sz="3200" dirty="0">
                <a:solidFill>
                  <a:schemeClr val="bg1"/>
                </a:solidFill>
              </a:rPr>
              <a:t>，</a:t>
            </a:r>
            <a:endParaRPr lang="zh-CN" altLang="en-US" sz="3200" dirty="0">
              <a:solidFill>
                <a:schemeClr val="bg1"/>
              </a:solidFill>
            </a:endParaRPr>
          </a:p>
          <a:p>
            <a:r>
              <a:rPr lang="zh-CN" altLang="en-US" sz="3200" dirty="0">
                <a:solidFill>
                  <a:schemeClr val="bg1"/>
                </a:solidFill>
              </a:rPr>
              <a:t>第三方网络插件</a:t>
            </a:r>
            <a:endParaRPr lang="zh-CN" altLang="en-US" sz="3200" dirty="0">
              <a:solidFill>
                <a:schemeClr val="bg1"/>
              </a:solidFill>
            </a:endParaRPr>
          </a:p>
          <a:p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swarm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什么是集群？什么是分布式？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0850" y="2141220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swarm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2588260"/>
            <a:ext cx="6712585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集群管理与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Docker Daemon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相结合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去中心化的设计：非部署时角色限定，运行时指定，可用统一镜像构建集群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声明式服务模型：应用服务栈预期状态（desired state）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可伸缩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预期状态达成：集群负责监控实际状态与预期状态的差异，尽量满足预期状态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多主机网络：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overlay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网络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服务发现：全局唯一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DNS name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和负载均衡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负载均衡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内建安全：节点间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TLS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加密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滚动升级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8137525" y="1143000"/>
            <a:ext cx="2835910" cy="283591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8684260" y="1729105"/>
            <a:ext cx="2157095" cy="2157095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041765" y="1277620"/>
            <a:ext cx="436880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</a:rPr>
              <a:t>集群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445625" y="2678430"/>
            <a:ext cx="63500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分布式</a:t>
            </a:r>
            <a:endParaRPr lang="zh-CN" altLang="en-US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stateful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678420" y="4996180"/>
            <a:ext cx="1108075" cy="5492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node01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903335" y="6021705"/>
            <a:ext cx="1108075" cy="5492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node03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0128885" y="4996180"/>
            <a:ext cx="1108075" cy="5492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node02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箭头连接符 12"/>
          <p:cNvCxnSpPr>
            <a:stCxn id="8" idx="2"/>
            <a:endCxn id="9" idx="1"/>
          </p:cNvCxnSpPr>
          <p:nvPr/>
        </p:nvCxnSpPr>
        <p:spPr>
          <a:xfrm>
            <a:off x="8232775" y="5545455"/>
            <a:ext cx="670560" cy="751205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8" idx="3"/>
            <a:endCxn id="10" idx="1"/>
          </p:cNvCxnSpPr>
          <p:nvPr/>
        </p:nvCxnSpPr>
        <p:spPr>
          <a:xfrm>
            <a:off x="8786495" y="5271135"/>
            <a:ext cx="1342390" cy="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10" idx="2"/>
            <a:endCxn id="9" idx="3"/>
          </p:cNvCxnSpPr>
          <p:nvPr/>
        </p:nvCxnSpPr>
        <p:spPr>
          <a:xfrm flipH="1">
            <a:off x="10011410" y="5545455"/>
            <a:ext cx="671830" cy="751205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8909050" y="1483995"/>
            <a:ext cx="702945" cy="24511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stateless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185150" y="4208145"/>
            <a:ext cx="499110" cy="2895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</a:rPr>
              <a:t>slice1</a:t>
            </a:r>
            <a:endParaRPr lang="en-US" altLang="zh-CN" sz="9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684260" y="4208145"/>
            <a:ext cx="499110" cy="2895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slice2</a:t>
            </a:r>
            <a:endParaRPr lang="en-US" altLang="zh-CN" sz="9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9183370" y="4208145"/>
            <a:ext cx="499110" cy="2895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slice3</a:t>
            </a:r>
            <a:endParaRPr lang="en-US" altLang="zh-CN" sz="9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185150" y="4601845"/>
            <a:ext cx="499110" cy="28956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</a:rPr>
              <a:t>slice1</a:t>
            </a:r>
            <a:endParaRPr lang="en-US" altLang="zh-CN" sz="9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684260" y="4601845"/>
            <a:ext cx="499110" cy="28956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slice2</a:t>
            </a:r>
            <a:endParaRPr lang="en-US" altLang="zh-CN" sz="9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9183370" y="4601845"/>
            <a:ext cx="499110" cy="28956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slice3</a:t>
            </a:r>
            <a:endParaRPr lang="en-US" altLang="zh-CN" sz="9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678420" y="4237990"/>
            <a:ext cx="29400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</a:rPr>
              <a:t>r1</a:t>
            </a:r>
            <a:endParaRPr lang="en-US" altLang="zh-CN" sz="9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7678420" y="4631690"/>
            <a:ext cx="294005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900">
                <a:latin typeface="微软雅黑" panose="020B0503020204020204" pitchFamily="34" charset="-122"/>
                <a:ea typeface="微软雅黑" panose="020B0503020204020204" pitchFamily="34" charset="-122"/>
              </a:rPr>
              <a:t>r2</a:t>
            </a:r>
            <a:endParaRPr lang="en-US" altLang="zh-CN" sz="9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什么是</a:t>
            </a:r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Swarm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767840"/>
            <a:ext cx="7800340" cy="29997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是容器编排工具，是集群管理工具。由多个工作于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Swarm Mode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的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Docker Daemon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。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docker swarm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集群有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manager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和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worker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两个角色组成，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docker daemon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节点可以成为任意角色，或者两者都是。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当用户定义一个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service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的期望状态，集群负责来维护这个期望状态。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一个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worker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不可用，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Docker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会调度该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worker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上的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task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到可用节点。（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task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，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service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的副本之一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）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Swarm Service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的一个优点在于，可以动态的修改服务的配置，包括网络和存储</a:t>
            </a:r>
            <a:r>
              <a:rPr lang="en-US" altLang="zh-CN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volume</a:t>
            </a:r>
            <a:r>
              <a:rPr lang="zh-CN" altLang="en-US" sz="140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，而不必重启手动重启服务。Docker将更新配置，停止使用过期配置的服务任务，并创建新的匹配所需配置的服务任务。</a:t>
            </a:r>
            <a:endParaRPr lang="zh-CN" altLang="en-US" sz="140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0850" y="5110480"/>
            <a:ext cx="11014710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l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一些术语：</a:t>
            </a:r>
            <a:r>
              <a:rPr lang="en-US" altLang="zh-CN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Nodes</a:t>
            </a:r>
            <a:r>
              <a:rPr lang="zh-CN" altLang="en-US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，</a:t>
            </a:r>
            <a:r>
              <a:rPr lang="en-US" altLang="zh-CN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Services</a:t>
            </a:r>
            <a:r>
              <a:rPr lang="zh-CN" altLang="en-US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（</a:t>
            </a:r>
            <a:r>
              <a:rPr lang="en-US" altLang="zh-CN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replicated/global services</a:t>
            </a:r>
            <a:r>
              <a:rPr lang="zh-CN" altLang="en-US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），</a:t>
            </a:r>
            <a:r>
              <a:rPr lang="en-US" altLang="zh-CN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Tasks</a:t>
            </a:r>
            <a:r>
              <a:rPr lang="zh-CN" altLang="en-US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，Load balancing（</a:t>
            </a:r>
            <a:r>
              <a:rPr lang="en-US" altLang="zh-CN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publishPort,internal/external lb</a:t>
            </a:r>
            <a:r>
              <a:rPr lang="zh-CN" altLang="en-US" sz="1400" b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）</a:t>
            </a:r>
            <a:endParaRPr lang="zh-CN" altLang="en-US" sz="1400" b="1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swarm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手册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0850" y="1937385"/>
            <a:ext cx="6497320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创建</a:t>
            </a:r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Swarm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  <a:p>
            <a:pPr algn="l"/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  <a:p>
            <a:pPr algn="l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docker swarm init --advertise-addr &lt;MANAGER-IP&gt;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l"/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  <a:p>
            <a:pPr algn="l"/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3700" y="2873375"/>
            <a:ext cx="11404600" cy="15265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00" y="5303520"/>
            <a:ext cx="11443335" cy="63881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93700" y="4732655"/>
            <a:ext cx="125476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docker node ls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swarm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手册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0850" y="1736090"/>
            <a:ext cx="64973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service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详情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  <a:p>
            <a:pPr algn="l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docker service inspect --pretty helloworld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14265" y="2080895"/>
            <a:ext cx="7036435" cy="36652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swarm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手册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0850" y="1736090"/>
            <a:ext cx="64973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加入</a:t>
            </a:r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Swarm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  <a:p>
            <a:pPr algn="l"/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  <a:p>
            <a:pPr algn="l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docker swarm join-token manager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  <a:p>
            <a:pPr algn="l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docker swarm join-token worker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0850" y="2845435"/>
            <a:ext cx="140208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/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  <a:sym typeface="+mn-ea"/>
              </a:rPr>
              <a:t>执行节点加入命令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" y="3270885"/>
            <a:ext cx="9839960" cy="8693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50850" y="4479290"/>
            <a:ext cx="927354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部署一个服务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  <a:p>
            <a:pPr algn="l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docker service create --replicas 1 --name helloworld alpine ping docker.com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5100955"/>
            <a:ext cx="9274175" cy="14878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 Base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1249</Words>
  <Application>WPS 演示</Application>
  <PresentationFormat>宽屏</PresentationFormat>
  <Paragraphs>123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楷体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53</cp:revision>
  <dcterms:created xsi:type="dcterms:W3CDTF">2018-10-08T02:46:00Z</dcterms:created>
  <dcterms:modified xsi:type="dcterms:W3CDTF">2020-11-26T05:13:13Z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2052-11.1.0.10024</vt:lpwstr>
  </property>
</Properties>
</file>

<file path=docProps/thumbnail.jpeg>
</file>